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59" r:id="rId8"/>
    <p:sldId id="258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2" r:id="rId18"/>
    <p:sldId id="272" r:id="rId19"/>
    <p:sldId id="283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РАЗДЕЛ </a:t>
            </a:r>
            <a:r>
              <a:rPr lang="ru-RU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1. </a:t>
            </a:r>
            <a:r>
              <a:rPr lang="ru-RU" b="1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ХИМИЯ ВКУСА И АРОМАТА </a:t>
            </a:r>
            <a:r>
              <a:rPr lang="ru-RU" sz="3200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3200" dirty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ru-RU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Тема </a:t>
            </a:r>
            <a:r>
              <a:rPr lang="ru-RU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1.1</a:t>
            </a:r>
            <a:r>
              <a:rPr lang="ru-RU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. </a:t>
            </a:r>
            <a:r>
              <a:rPr lang="ru-RU" b="1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Природа вкуса </a:t>
            </a:r>
            <a:r>
              <a:rPr lang="ru-RU" sz="3200" dirty="0">
                <a:ea typeface="Calibri"/>
                <a:cs typeface="Times New Roman"/>
              </a:rPr>
              <a:t/>
            </a:r>
            <a:br>
              <a:rPr lang="ru-RU" sz="32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1.Основные </a:t>
            </a: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вкусовые ощущения человека. </a:t>
            </a:r>
            <a:endParaRPr lang="ru-RU" dirty="0" smtClean="0">
              <a:solidFill>
                <a:schemeClr val="tx2"/>
              </a:solidFill>
              <a:latin typeface="Times New Roman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2.Чистые </a:t>
            </a: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и смешанные вкусы веществ</a:t>
            </a:r>
            <a:r>
              <a:rPr lang="ru-RU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3. </a:t>
            </a: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Строение вкусового анализатора. </a:t>
            </a:r>
            <a:endParaRPr lang="ru-RU" sz="20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algn="l"/>
            <a:r>
              <a:rPr lang="ru-RU" dirty="0" smtClean="0">
                <a:solidFill>
                  <a:schemeClr val="tx2"/>
                </a:solidFill>
                <a:latin typeface="Times New Roman"/>
                <a:ea typeface="Calibri"/>
              </a:rPr>
              <a:t>4.Факторы</a:t>
            </a: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</a:rPr>
              <a:t>, влияющие на появление разного вкуса у </a:t>
            </a:r>
            <a:r>
              <a:rPr lang="ru-RU" dirty="0" smtClean="0">
                <a:solidFill>
                  <a:schemeClr val="tx2"/>
                </a:solidFill>
                <a:latin typeface="Times New Roman"/>
                <a:ea typeface="Calibri"/>
              </a:rPr>
              <a:t>вещества.</a:t>
            </a:r>
          </a:p>
          <a:p>
            <a:pPr algn="l"/>
            <a:r>
              <a:rPr lang="ru-RU" dirty="0" smtClean="0">
                <a:solidFill>
                  <a:schemeClr val="tx2"/>
                </a:solidFill>
                <a:latin typeface="Times New Roman"/>
                <a:ea typeface="Calibri"/>
              </a:rPr>
              <a:t>5. </a:t>
            </a: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</a:rPr>
              <a:t>Исследование механизма вкусового ощущения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517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rgbClr val="333333"/>
                </a:solidFill>
                <a:latin typeface="Georgia"/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Georgia"/>
                <a:ea typeface="Calibri"/>
                <a:cs typeface="Times New Roman"/>
              </a:rPr>
              <a:t>-Тело </a:t>
            </a:r>
            <a:r>
              <a:rPr lang="ru-RU" dirty="0">
                <a:solidFill>
                  <a:schemeClr val="tx2"/>
                </a:solidFill>
                <a:latin typeface="Georgia"/>
                <a:ea typeface="Calibri"/>
                <a:cs typeface="Times New Roman"/>
              </a:rPr>
              <a:t>и кончик языка более подвижны, чем корень. </a:t>
            </a:r>
            <a:endParaRPr lang="ru-RU" dirty="0" smtClean="0">
              <a:solidFill>
                <a:schemeClr val="tx2"/>
              </a:solidFill>
              <a:latin typeface="Georgia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Georgia"/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Georgia"/>
                <a:ea typeface="Calibri"/>
                <a:cs typeface="Times New Roman"/>
              </a:rPr>
              <a:t>-По </a:t>
            </a:r>
            <a:r>
              <a:rPr lang="ru-RU" dirty="0">
                <a:solidFill>
                  <a:schemeClr val="tx2"/>
                </a:solidFill>
                <a:latin typeface="Georgia"/>
                <a:ea typeface="Calibri"/>
                <a:cs typeface="Times New Roman"/>
              </a:rPr>
              <a:t>спинке языка проходит срединная борозда, делящая его на две симметричные половины. </a:t>
            </a:r>
            <a:endParaRPr lang="ru-RU" dirty="0" smtClean="0">
              <a:solidFill>
                <a:schemeClr val="tx2"/>
              </a:solidFill>
              <a:latin typeface="Georgia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Georgia"/>
                <a:ea typeface="Calibri"/>
                <a:cs typeface="Times New Roman"/>
              </a:rPr>
              <a:t>-</a:t>
            </a:r>
            <a:r>
              <a:rPr lang="ru-RU" dirty="0" smtClean="0">
                <a:solidFill>
                  <a:schemeClr val="tx2"/>
                </a:solidFill>
                <a:latin typeface="Georgia"/>
                <a:ea typeface="Calibri"/>
                <a:cs typeface="Times New Roman"/>
              </a:rPr>
              <a:t>Слизистая </a:t>
            </a:r>
            <a:r>
              <a:rPr lang="ru-RU" dirty="0">
                <a:solidFill>
                  <a:schemeClr val="tx2"/>
                </a:solidFill>
                <a:latin typeface="Georgia"/>
                <a:ea typeface="Calibri"/>
                <a:cs typeface="Times New Roman"/>
              </a:rPr>
              <a:t>оболочка языка покрыта многослойным эпителием и образует многочисленные выросты – </a:t>
            </a:r>
            <a:r>
              <a:rPr lang="ru-RU" b="1" i="1" dirty="0">
                <a:solidFill>
                  <a:schemeClr val="tx2"/>
                </a:solidFill>
                <a:latin typeface="Georgia"/>
                <a:ea typeface="Calibri"/>
                <a:cs typeface="Times New Roman"/>
              </a:rPr>
              <a:t>сосочки</a:t>
            </a:r>
            <a:r>
              <a:rPr lang="ru-RU" b="1" i="1" dirty="0" smtClean="0">
                <a:solidFill>
                  <a:schemeClr val="tx2"/>
                </a:solidFill>
                <a:latin typeface="Georgia"/>
                <a:ea typeface="Calibri"/>
                <a:cs typeface="Times New Roman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677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200" dirty="0">
                <a:solidFill>
                  <a:schemeClr val="tx2"/>
                </a:solidFill>
                <a:latin typeface="Georgia"/>
                <a:ea typeface="Calibri"/>
                <a:cs typeface="Times New Roman"/>
              </a:rPr>
              <a:t> </a:t>
            </a:r>
            <a:r>
              <a:rPr lang="ru-RU" sz="2200" b="1" dirty="0">
                <a:solidFill>
                  <a:schemeClr val="tx2"/>
                </a:solidFill>
                <a:latin typeface="Georgia"/>
                <a:ea typeface="Calibri"/>
                <a:cs typeface="Times New Roman"/>
              </a:rPr>
              <a:t>Форма сосочков: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200" dirty="0">
                <a:solidFill>
                  <a:schemeClr val="tx2"/>
                </a:solidFill>
                <a:latin typeface="Georgia"/>
                <a:ea typeface="Calibri"/>
                <a:cs typeface="Times New Roman"/>
              </a:rPr>
              <a:t>-нитевидные, 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200" dirty="0">
                <a:solidFill>
                  <a:schemeClr val="tx2"/>
                </a:solidFill>
                <a:latin typeface="Georgia"/>
                <a:ea typeface="Calibri"/>
                <a:cs typeface="Times New Roman"/>
              </a:rPr>
              <a:t>-грибовидные, 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200" dirty="0">
                <a:solidFill>
                  <a:schemeClr val="tx2"/>
                </a:solidFill>
                <a:latin typeface="Georgia"/>
                <a:ea typeface="Calibri"/>
                <a:cs typeface="Times New Roman"/>
              </a:rPr>
              <a:t>-</a:t>
            </a:r>
            <a:r>
              <a:rPr lang="ru-RU" sz="2200" dirty="0" err="1">
                <a:solidFill>
                  <a:schemeClr val="tx2"/>
                </a:solidFill>
                <a:latin typeface="Georgia"/>
                <a:ea typeface="Calibri"/>
                <a:cs typeface="Times New Roman"/>
              </a:rPr>
              <a:t>желобоватые</a:t>
            </a:r>
            <a:r>
              <a:rPr lang="ru-RU" sz="2200" dirty="0">
                <a:solidFill>
                  <a:schemeClr val="tx2"/>
                </a:solidFill>
                <a:latin typeface="Georgia"/>
                <a:ea typeface="Calibri"/>
                <a:cs typeface="Times New Roman"/>
              </a:rPr>
              <a:t> и листовидные. 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Периферический отдел вкусового анализатор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05064"/>
            <a:ext cx="6552728" cy="14993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00439" y="5491472"/>
            <a:ext cx="705678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646464"/>
                </a:solidFill>
                <a:latin typeface="Arial"/>
                <a:ea typeface="Calibri"/>
                <a:cs typeface="Times New Roman"/>
              </a:rPr>
              <a:t>А – сосочки языка: </a:t>
            </a:r>
            <a:r>
              <a:rPr lang="ru-RU" b="1" i="1" dirty="0">
                <a:solidFill>
                  <a:srgbClr val="646464"/>
                </a:solidFill>
                <a:latin typeface="Arial"/>
                <a:ea typeface="Calibri"/>
                <a:cs typeface="Times New Roman"/>
              </a:rPr>
              <a:t>1 –</a:t>
            </a:r>
            <a:r>
              <a:rPr lang="ru-RU" dirty="0">
                <a:solidFill>
                  <a:srgbClr val="646464"/>
                </a:solidFill>
                <a:latin typeface="Arial"/>
                <a:ea typeface="Calibri"/>
                <a:cs typeface="Times New Roman"/>
              </a:rPr>
              <a:t> листовидный; </a:t>
            </a:r>
            <a:r>
              <a:rPr lang="ru-RU" b="1" i="1" dirty="0">
                <a:solidFill>
                  <a:srgbClr val="646464"/>
                </a:solidFill>
                <a:latin typeface="Arial"/>
                <a:ea typeface="Calibri"/>
                <a:cs typeface="Times New Roman"/>
              </a:rPr>
              <a:t>2</a:t>
            </a:r>
            <a:r>
              <a:rPr lang="ru-RU" dirty="0">
                <a:solidFill>
                  <a:srgbClr val="646464"/>
                </a:solidFill>
                <a:latin typeface="Arial"/>
                <a:ea typeface="Calibri"/>
                <a:cs typeface="Times New Roman"/>
              </a:rPr>
              <a:t> – грибовидный; </a:t>
            </a:r>
            <a:r>
              <a:rPr lang="ru-RU" b="1" i="1" dirty="0">
                <a:solidFill>
                  <a:srgbClr val="646464"/>
                </a:solidFill>
                <a:latin typeface="Arial"/>
                <a:ea typeface="Calibri"/>
                <a:cs typeface="Times New Roman"/>
              </a:rPr>
              <a:t>3</a:t>
            </a:r>
            <a:r>
              <a:rPr lang="ru-RU" dirty="0">
                <a:solidFill>
                  <a:srgbClr val="646464"/>
                </a:solidFill>
                <a:latin typeface="Arial"/>
                <a:ea typeface="Calibri"/>
                <a:cs typeface="Times New Roman"/>
              </a:rPr>
              <a:t> – </a:t>
            </a:r>
            <a:r>
              <a:rPr lang="ru-RU" dirty="0" err="1">
                <a:solidFill>
                  <a:srgbClr val="646464"/>
                </a:solidFill>
                <a:latin typeface="Arial"/>
                <a:ea typeface="Calibri"/>
                <a:cs typeface="Times New Roman"/>
              </a:rPr>
              <a:t>желобоватый</a:t>
            </a:r>
            <a:r>
              <a:rPr lang="ru-RU" dirty="0">
                <a:solidFill>
                  <a:srgbClr val="646464"/>
                </a:solidFill>
                <a:latin typeface="Arial"/>
                <a:ea typeface="Calibri"/>
                <a:cs typeface="Times New Roman"/>
              </a:rPr>
              <a:t>; Б – вкусовые клетки и опорные элементы: </a:t>
            </a:r>
            <a:r>
              <a:rPr lang="ru-RU" b="1" i="1" dirty="0">
                <a:solidFill>
                  <a:srgbClr val="646464"/>
                </a:solidFill>
                <a:latin typeface="Arial"/>
                <a:ea typeface="Calibri"/>
                <a:cs typeface="Times New Roman"/>
              </a:rPr>
              <a:t>1 –</a:t>
            </a:r>
            <a:r>
              <a:rPr lang="ru-RU" dirty="0">
                <a:solidFill>
                  <a:srgbClr val="646464"/>
                </a:solidFill>
                <a:latin typeface="Arial"/>
                <a:ea typeface="Calibri"/>
                <a:cs typeface="Times New Roman"/>
              </a:rPr>
              <a:t> вкусовая пора; </a:t>
            </a:r>
            <a:r>
              <a:rPr lang="ru-RU" b="1" i="1" dirty="0">
                <a:solidFill>
                  <a:srgbClr val="646464"/>
                </a:solidFill>
                <a:latin typeface="Arial"/>
                <a:ea typeface="Calibri"/>
                <a:cs typeface="Times New Roman"/>
              </a:rPr>
              <a:t>2 –</a:t>
            </a:r>
            <a:r>
              <a:rPr lang="ru-RU" dirty="0">
                <a:solidFill>
                  <a:srgbClr val="646464"/>
                </a:solidFill>
                <a:latin typeface="Arial"/>
                <a:ea typeface="Calibri"/>
                <a:cs typeface="Times New Roman"/>
              </a:rPr>
              <a:t> опорная клетка; </a:t>
            </a:r>
            <a:r>
              <a:rPr lang="ru-RU" b="1" i="1" dirty="0">
                <a:solidFill>
                  <a:srgbClr val="646464"/>
                </a:solidFill>
                <a:latin typeface="Arial"/>
                <a:ea typeface="Calibri"/>
                <a:cs typeface="Times New Roman"/>
              </a:rPr>
              <a:t>3</a:t>
            </a:r>
            <a:r>
              <a:rPr lang="ru-RU" dirty="0">
                <a:solidFill>
                  <a:srgbClr val="646464"/>
                </a:solidFill>
                <a:latin typeface="Arial"/>
                <a:ea typeface="Calibri"/>
                <a:cs typeface="Times New Roman"/>
              </a:rPr>
              <a:t> – рецепторная клетка; </a:t>
            </a:r>
            <a:r>
              <a:rPr lang="ru-RU" b="1" i="1" dirty="0">
                <a:solidFill>
                  <a:srgbClr val="646464"/>
                </a:solidFill>
                <a:latin typeface="Arial"/>
                <a:ea typeface="Calibri"/>
                <a:cs typeface="Times New Roman"/>
              </a:rPr>
              <a:t>4 –</a:t>
            </a:r>
            <a:r>
              <a:rPr lang="ru-RU" dirty="0">
                <a:solidFill>
                  <a:srgbClr val="646464"/>
                </a:solidFill>
                <a:latin typeface="Arial"/>
                <a:ea typeface="Calibri"/>
                <a:cs typeface="Times New Roman"/>
              </a:rPr>
              <a:t> нервные волокна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14400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191" y="1600200"/>
            <a:ext cx="4791617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576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>
              <a:lnSpc>
                <a:spcPct val="115000"/>
              </a:lnSpc>
              <a:spcAft>
                <a:spcPts val="1920"/>
              </a:spcAft>
            </a:pPr>
            <a:r>
              <a:rPr lang="ru-RU" sz="27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4.Факторы, влияющие на появление разного вкуса у вещества.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SzPts val="1400"/>
              <a:buFont typeface="Times New Roman"/>
              <a:buAutoNum type="arabicPeriod"/>
            </a:pPr>
            <a:r>
              <a:rPr lang="ru-RU" sz="40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концентрация вещества</a:t>
            </a:r>
            <a:r>
              <a:rPr lang="ru-RU" sz="40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;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SzPts val="1400"/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Georgia"/>
                <a:ea typeface="Calibri"/>
                <a:cs typeface="Times New Roman"/>
              </a:rPr>
              <a:t>Поваренная </a:t>
            </a:r>
            <a:r>
              <a:rPr lang="ru-RU" dirty="0">
                <a:solidFill>
                  <a:schemeClr val="tx2"/>
                </a:solidFill>
                <a:latin typeface="Georgia"/>
                <a:ea typeface="Calibri"/>
                <a:cs typeface="Times New Roman"/>
              </a:rPr>
              <a:t>соль вызывает ощущение соленого вкуса через 0,13 – 0,3 сек</a:t>
            </a:r>
            <a:r>
              <a:rPr lang="ru-RU" dirty="0" smtClean="0">
                <a:solidFill>
                  <a:schemeClr val="tx2"/>
                </a:solidFill>
                <a:latin typeface="Georgia"/>
                <a:ea typeface="Calibri"/>
                <a:cs typeface="Times New Roman"/>
              </a:rPr>
              <a:t>;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SzPts val="1400"/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Georgia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Georgia"/>
                <a:ea typeface="Calibri"/>
                <a:cs typeface="Times New Roman"/>
              </a:rPr>
              <a:t>сладкий вкус сахарозы и кислый вкус винной кислоты воспринимаются через 0,1 – 0,6 сек.; </a:t>
            </a:r>
            <a:endParaRPr lang="ru-RU" dirty="0" smtClean="0">
              <a:solidFill>
                <a:schemeClr val="tx2"/>
              </a:solidFill>
              <a:latin typeface="Georgia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400"/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Georgia"/>
                <a:ea typeface="Calibri"/>
                <a:cs typeface="Times New Roman"/>
              </a:rPr>
              <a:t>горький </a:t>
            </a:r>
            <a:r>
              <a:rPr lang="ru-RU" dirty="0">
                <a:solidFill>
                  <a:schemeClr val="tx2"/>
                </a:solidFill>
                <a:latin typeface="Georgia"/>
                <a:ea typeface="Calibri"/>
                <a:cs typeface="Times New Roman"/>
              </a:rPr>
              <a:t>вкус кофеина воспринимается через 0,22 – 2,2 сек. Если учесть, что в пищевых продуктах большинство вкусовых веществ находится в незначительных концентрациях, то вполне понятно, что время восприятия вкусовых ощущений удлиняется.</a:t>
            </a:r>
            <a:endParaRPr lang="ru-RU" dirty="0">
              <a:solidFill>
                <a:schemeClr val="tx2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8317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Admin\Desktop\00033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670" y="3036411"/>
            <a:ext cx="3756660" cy="165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6567437" cy="1409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393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2700" b="1" dirty="0">
                <a:solidFill>
                  <a:schemeClr val="tx2"/>
                </a:solidFill>
                <a:latin typeface="Times New Roman"/>
                <a:ea typeface="Calibri"/>
              </a:rPr>
              <a:t>2.структурные изменения вещества в </a:t>
            </a:r>
            <a:r>
              <a:rPr lang="ru-RU" sz="2700" b="1" dirty="0" smtClean="0">
                <a:solidFill>
                  <a:schemeClr val="tx2"/>
                </a:solidFill>
                <a:latin typeface="Times New Roman"/>
                <a:ea typeface="Calibri"/>
              </a:rPr>
              <a:t>результате мутаротации</a:t>
            </a:r>
            <a:r>
              <a:rPr lang="ru-RU" sz="2700" b="1" dirty="0">
                <a:solidFill>
                  <a:schemeClr val="tx2"/>
                </a:solidFill>
                <a:latin typeface="Times New Roman"/>
                <a:ea typeface="Calibri"/>
              </a:rPr>
              <a:t>; </a:t>
            </a:r>
            <a:r>
              <a:rPr lang="ru-RU" sz="3200" dirty="0">
                <a:solidFill>
                  <a:prstClr val="black"/>
                </a:solidFill>
              </a:rPr>
              <a:t/>
            </a:r>
            <a:br>
              <a:rPr lang="ru-RU" sz="3200" dirty="0">
                <a:solidFill>
                  <a:prstClr val="black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C:\Users\Admin\Desktop\00033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15" y="1700808"/>
            <a:ext cx="489966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21088"/>
            <a:ext cx="7560840" cy="230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251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rgbClr val="000000"/>
                </a:solidFill>
                <a:ea typeface="Calibri"/>
                <a:cs typeface="Times New Roman"/>
              </a:rPr>
              <a:t>  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Эти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структуры переходят друг в друга в результате так называемой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мутаротации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Если циклическая форма, например кольцо β-D-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маннозы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раскрывается, вполне возможно, что последующая циклизация альдегида приведет к α-D-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маннозе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Эти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две структуры различаются лишь конфигурацией относительно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аномерного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углеродного атома (в положении 1). </a:t>
            </a: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Самым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сладким из всех обычных Сахаров считается фруктоза в форме β-D-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пиранозы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Ее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сравнительная сладость заметно уменьшается при повышении температуры испытуемого раствора и увеличении длительности хранения. Этот эффект можно объяснить сложной мутаротацией, которая может происходить во фруктозе. Так, β- -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фруктопиранозу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можно превратить в менее сладкую β-D-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фруктофуранозу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и в небольшой концентрации даже в наименее стабильный изомер α-D-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фуранозу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7128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cf.ppt-online.org/files/slide/1/18KsEUfzGHqeAYTuh3y6glrZBJacM9WSpbjLOd/slide-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757" y="1600200"/>
            <a:ext cx="6042485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5507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ct val="20000"/>
              </a:spcBef>
            </a:pPr>
            <a:r>
              <a:rPr lang="ru-RU" sz="1800" b="1" dirty="0">
                <a:solidFill>
                  <a:schemeClr val="tx2"/>
                </a:solidFill>
                <a:latin typeface="Times New Roman"/>
                <a:ea typeface="Calibri"/>
              </a:rPr>
              <a:t>3. </a:t>
            </a:r>
            <a:r>
              <a:rPr lang="ru-RU" sz="1800" b="1" dirty="0" err="1">
                <a:solidFill>
                  <a:schemeClr val="tx2"/>
                </a:solidFill>
                <a:latin typeface="Times New Roman"/>
                <a:ea typeface="Calibri"/>
              </a:rPr>
              <a:t>таутомерные</a:t>
            </a:r>
            <a:r>
              <a:rPr lang="ru-RU" sz="1800" b="1" dirty="0">
                <a:solidFill>
                  <a:schemeClr val="tx2"/>
                </a:solidFill>
                <a:latin typeface="Times New Roman"/>
                <a:ea typeface="Calibri"/>
              </a:rPr>
              <a:t> превращения.</a:t>
            </a:r>
            <a:r>
              <a:rPr lang="ru-RU" sz="1800" b="1" dirty="0">
                <a:solidFill>
                  <a:prstClr val="black"/>
                </a:solidFill>
                <a:latin typeface="Times New Roman"/>
                <a:ea typeface="Calibri"/>
              </a:rPr>
              <a:t/>
            </a:r>
            <a:br>
              <a:rPr lang="ru-RU" sz="1800" b="1" dirty="0">
                <a:solidFill>
                  <a:prstClr val="black"/>
                </a:solidFill>
                <a:latin typeface="Times New Roman"/>
                <a:ea typeface="Calibri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95250" marR="9525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</a:t>
            </a:r>
            <a:r>
              <a:rPr lang="ru-RU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Еще </a:t>
            </a:r>
            <a:r>
              <a:rPr lang="ru-RU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в 1914 г. специфические группы атомов в молекуле, придающие веществу сладкий вкус, были названы "</a:t>
            </a:r>
            <a:r>
              <a:rPr lang="ru-RU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сапофорными</a:t>
            </a:r>
            <a:r>
              <a:rPr lang="ru-RU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звеньями". Этими группами часто были </a:t>
            </a:r>
            <a:r>
              <a:rPr lang="ru-RU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полиокси</a:t>
            </a:r>
            <a:r>
              <a:rPr lang="ru-RU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- или аминокислотные остатки. По аналогии с химией красителей были введены понятия о </a:t>
            </a:r>
            <a:r>
              <a:rPr lang="ru-RU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глюкофорах</a:t>
            </a:r>
            <a:r>
              <a:rPr lang="ru-RU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- группах, при взаимодействии которых с "</a:t>
            </a:r>
            <a:r>
              <a:rPr lang="ru-RU" dirty="0" err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ауксоглюками</a:t>
            </a:r>
            <a:r>
              <a:rPr lang="ru-RU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" (т. е. безвкусными группами) образуются соединения, обладающие сладким вкусом.</a:t>
            </a:r>
            <a:endParaRPr lang="ru-RU" sz="24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95250" marR="9525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 Для </a:t>
            </a:r>
            <a:r>
              <a:rPr lang="ru-RU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понимания структурных особенностей, определяющих вкус и, в частности, сладость веществ, существенно следующее:</a:t>
            </a:r>
            <a:endParaRPr lang="ru-RU" sz="24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95250" marR="9525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а) вкус сладких веществ при модификации изменяется;</a:t>
            </a:r>
            <a:endParaRPr lang="ru-RU" sz="24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95250" marR="9525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б) соединения, содержащие активный атом водорода, обладают заметно различимым вкусом;</a:t>
            </a:r>
            <a:endParaRPr lang="ru-RU" sz="24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95250" marR="9525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в) оптические антиподы обычно различаются по вкусу.</a:t>
            </a:r>
            <a:endParaRPr lang="ru-RU" sz="24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6609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present5.com/presentation/3/-119053949_441447185.pdf-img/-119053949_441447185.pdf-3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05781"/>
            <a:ext cx="5486400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1679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Bef>
                <a:spcPct val="20000"/>
              </a:spcBef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1.Основные вкусовые ощущения человека. </a:t>
            </a:r>
            <a:r>
              <a:rPr lang="ru-RU" sz="1800" dirty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990" y="1881810"/>
            <a:ext cx="5938019" cy="39627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5978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237" y="1942899"/>
            <a:ext cx="5941526" cy="384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832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5"/>
            </a:pPr>
            <a:r>
              <a:rPr lang="ru-RU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Механизмы вкусового ощущения.</a:t>
            </a:r>
            <a:r>
              <a:rPr lang="ru-RU" sz="3200" dirty="0">
                <a:ea typeface="Calibri"/>
                <a:cs typeface="Times New Roman"/>
              </a:rPr>
              <a:t/>
            </a:r>
            <a:br>
              <a:rPr lang="ru-RU" sz="32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4" name="Объект 3" descr="https://ds05.infourok.ru/uploads/ex/0cbe/000da14d-e82377f4/3/img1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3736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lvl="0" indent="-342900">
              <a:lnSpc>
                <a:spcPct val="115000"/>
              </a:lnSpc>
              <a:spcBef>
                <a:spcPct val="20000"/>
              </a:spcBef>
            </a:pPr>
            <a:r>
              <a:rPr lang="ru-RU" sz="31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5. Исследование </a:t>
            </a:r>
            <a:r>
              <a:rPr lang="ru-RU" sz="31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механизма вкусового </a:t>
            </a:r>
            <a:r>
              <a:rPr lang="ru-RU" sz="31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ощущения</a:t>
            </a:r>
            <a: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Возникновение </a:t>
            </a: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электрических импульсов при взаимодействии вещества с вкусовыми анализаторами; </a:t>
            </a:r>
            <a:endParaRPr lang="ru-RU" sz="2000" dirty="0">
              <a:solidFill>
                <a:schemeClr val="tx2"/>
              </a:solidFill>
              <a:ea typeface="Calibri"/>
              <a:cs typeface="Times New Roman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2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 </a:t>
            </a:r>
            <a:r>
              <a:rPr lang="ru-RU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Ганч</a:t>
            </a:r>
            <a:r>
              <a:rPr lang="ru-RU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и его коллеги установили зависимость сладости ряда производных </a:t>
            </a:r>
            <a:r>
              <a:rPr lang="ru-RU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нитроанилина</a:t>
            </a: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от соответствующих им значений </a:t>
            </a:r>
            <a:r>
              <a:rPr lang="ru-RU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гамметовской</a:t>
            </a: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константы σ:</a:t>
            </a:r>
            <a:endParaRPr lang="ru-RU" sz="20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20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68580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где RS - относительная сладость, σ - константа </a:t>
            </a:r>
            <a:r>
              <a:rPr lang="ru-RU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Гаммета</a:t>
            </a: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, связанная с </a:t>
            </a:r>
            <a:r>
              <a:rPr lang="ru-RU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электроотрицательностью</a:t>
            </a: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группы, а π - другая константа, характеризующая свободную энергию заместителя и связанная со значением σ, но в большей степени отражающая гидрофобность рассматриваемой группы</a:t>
            </a:r>
            <a:r>
              <a:rPr lang="ru-RU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marL="68580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Для того чтобы вещество обладало сладким вкусом, необходимо, чтобы оно было гидрофильным или способным к образованию водородной связи. Наряду с этим большое значение имеет и гидрофобная часть структуры, способствующая достижению рецепторного центра, расположенного во вкусовом бугорке. Пользуясь таким подходом к проблеме вкуса, </a:t>
            </a:r>
            <a:r>
              <a:rPr lang="ru-RU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Ганч</a:t>
            </a: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объяснил, почему 3-нитро-6-метиланилин является сладким, а другие изомеры - нет.</a:t>
            </a:r>
            <a:endParaRPr lang="ru-RU" sz="2000" dirty="0">
              <a:solidFill>
                <a:schemeClr val="tx2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 descr="C:\Users\Admin\Desktop\00034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76872"/>
            <a:ext cx="2049780" cy="289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2550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  </a:t>
            </a:r>
            <a:r>
              <a:rPr lang="ru-RU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Некоторые </a:t>
            </a: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исследователи наблюдали, что величина электрофизиологического сигнала зависит от концентрации соединения, обладающего сладким вкусом</a:t>
            </a:r>
            <a:r>
              <a:rPr lang="ru-RU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Связанные с этим гипотезы основываются на предположении, что в результате образования водородной связи между сладкой молекулой и рецепторным центром происходит изменение </a:t>
            </a:r>
            <a:r>
              <a:rPr lang="ru-RU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конформации</a:t>
            </a: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белка, расположенного на поверхности рецепторного центра. </a:t>
            </a:r>
            <a:endParaRPr lang="ru-RU" sz="2000" dirty="0">
              <a:solidFill>
                <a:schemeClr val="tx2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819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2</a:t>
            </a:r>
            <a:r>
              <a:rPr lang="ru-RU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.</a:t>
            </a: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	Роль «белков-привратников» в контролировании и </a:t>
            </a:r>
            <a:r>
              <a:rPr lang="ru-RU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регулировании </a:t>
            </a: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подхода молекул к рецепторному центру.</a:t>
            </a:r>
            <a:endParaRPr lang="ru-RU" sz="20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20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  <a:ea typeface="Calibri"/>
              </a:rPr>
              <a:t>   Из </a:t>
            </a: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</a:rPr>
              <a:t>вкусовых бугорков были выделены белки, вступающие со сладкими соединениями в специфические слабые взаимодействия путем образования водородной связи. </a:t>
            </a:r>
            <a:endParaRPr lang="ru-RU" dirty="0" smtClean="0">
              <a:solidFill>
                <a:schemeClr val="tx2"/>
              </a:solidFill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  <a:ea typeface="Calibri"/>
              </a:rPr>
              <a:t> Брэдли </a:t>
            </a: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</a:rPr>
              <a:t>и Хенкин обнаружили, что при приеме лекарств, содержащих </a:t>
            </a:r>
            <a:r>
              <a:rPr lang="ru-RU" dirty="0" err="1">
                <a:solidFill>
                  <a:schemeClr val="tx2"/>
                </a:solidFill>
                <a:latin typeface="Times New Roman"/>
                <a:ea typeface="Calibri"/>
              </a:rPr>
              <a:t>тиольную</a:t>
            </a: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</a:rPr>
              <a:t> группу, острота вкусового восприятия понижается, а металлы, например медь(II) и цинк(II), вновь восстанавливают вкусовую чувствительность до нормального уровня.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2739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Admin\Desktop\00034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01008"/>
            <a:ext cx="5472608" cy="25065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1628800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</a:rPr>
              <a:t>Эти открытия дали основание предполагать, что может происходить разрыв </a:t>
            </a:r>
            <a:r>
              <a:rPr lang="ru-RU" dirty="0" err="1">
                <a:solidFill>
                  <a:schemeClr val="tx2"/>
                </a:solidFill>
                <a:latin typeface="Times New Roman"/>
                <a:ea typeface="Calibri"/>
              </a:rPr>
              <a:t>дисульфидных</a:t>
            </a: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</a:rPr>
              <a:t> связей белка за счет обмена </a:t>
            </a:r>
            <a:r>
              <a:rPr lang="ru-RU" dirty="0" err="1">
                <a:solidFill>
                  <a:schemeClr val="tx2"/>
                </a:solidFill>
                <a:latin typeface="Times New Roman"/>
                <a:ea typeface="Calibri"/>
              </a:rPr>
              <a:t>сульфгидрил</a:t>
            </a: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</a:rPr>
              <a:t> - дисульфид по следующему механизму: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375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143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Связывание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соединения, обладающего сладким вкусом, с металлом и белком, содержащим сульфгидрильную группу, может приводить к изменению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конформации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рецепторного центра. </a:t>
            </a: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143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Брэдли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Хенкин назвали белок, контролирующий и регулирующий подход молекул сладкого соединения к рецепторному центру, "белком-привратником". </a:t>
            </a: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143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Когда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вслед за приемом лекарства, содержащего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тиольные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группы, этот белок уменьшает эффективный размер пор, порог вкусовой чувствительности должен, конечно, существенно изменяться. То, что именно так оно и происходит, можно считать доводом в пользу такого объяснения.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3883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i="1" dirty="0" smtClean="0">
                <a:latin typeface="Times New Roman"/>
                <a:ea typeface="Calibri"/>
                <a:cs typeface="Times New Roman"/>
              </a:rPr>
              <a:t>                                              </a:t>
            </a:r>
            <a:r>
              <a:rPr lang="ru-RU" i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Контрольные </a:t>
            </a:r>
            <a:r>
              <a:rPr lang="ru-RU" i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вопросы </a:t>
            </a:r>
            <a:endParaRPr lang="ru-RU" sz="20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1. Охарактеризуйте основные вкусовые ощущения. Что такое чистый и смешанный вкус? </a:t>
            </a:r>
            <a:endParaRPr lang="ru-RU" sz="20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2. Какое строение имеет вкусовой анализатор? </a:t>
            </a:r>
            <a:endParaRPr lang="ru-RU" sz="20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3. Расскажите о вкусовых областях языка, определенных на ос-</a:t>
            </a:r>
            <a:r>
              <a:rPr lang="ru-RU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новании</a:t>
            </a: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физиологических данных. </a:t>
            </a:r>
            <a:endParaRPr lang="ru-RU" sz="20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4. Как влияет концентрация вещества на его вкус? </a:t>
            </a:r>
            <a:endParaRPr lang="ru-RU" sz="20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5. Приведите пример изменения вкуса вещества в результате его мутаротации. </a:t>
            </a:r>
            <a:endParaRPr lang="ru-RU" sz="20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6. Как происходит возникновение электрического импульса при взаимодействии вещества с рецепторным центром? </a:t>
            </a:r>
            <a:endParaRPr lang="ru-RU" sz="20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7. Какова функция «белков-привратников»? </a:t>
            </a:r>
            <a:endParaRPr lang="ru-RU" sz="20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marL="1143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solidFill>
                  <a:schemeClr val="tx2"/>
                </a:solidFill>
                <a:ea typeface="Calibri"/>
                <a:cs typeface="Times New Roman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436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Кислый вкус.</a:t>
            </a: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Кислый вкус вызывается кислотами, т.е. связан с концентрацией ионов водорода, и интенсивность этого вкусового ощущения примерно пропорциональна логарифму концентрации ионов водорода. Это значит, чем больше кислоты в пище, тем сильнее ощущение кислого</a:t>
            </a:r>
            <a:r>
              <a:rPr lang="ru-RU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Соленый </a:t>
            </a:r>
            <a:r>
              <a:rPr lang="ru-RU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вкус.</a:t>
            </a: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Соленый вкус связан с ионизированными солями, главным образом с концентрацией ионов </a:t>
            </a:r>
            <a:r>
              <a:rPr lang="ru-RU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Na</a:t>
            </a: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+. Качество вкуса варьирует от одной соли к другой, поскольку некоторые соли кроме солености вызывают и другие вкусовые ощущения. За чувство соленого отвечают в основном катионы солей, особенно ионы </a:t>
            </a:r>
            <a:r>
              <a:rPr lang="ru-RU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Na</a:t>
            </a: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+, но анионы тоже вносят свой вклад, хотя и в меньшей степени.</a:t>
            </a:r>
            <a:endParaRPr lang="ru-RU" dirty="0">
              <a:solidFill>
                <a:schemeClr val="tx2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0217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Сладкий вкус</a:t>
            </a: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. Сладкий вкус не связан с каким-либо одним классом химических веществ. </a:t>
            </a:r>
            <a:endParaRPr lang="ru-RU" dirty="0" smtClean="0">
              <a:solidFill>
                <a:schemeClr val="tx2"/>
              </a:solidFill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К </a:t>
            </a: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веществам, вызывающим этот вкус, относят сахара, гликоли, спирты, альдегиды, кетоны, амиды, сложные эфиры, некоторые аминокислоты, некоторые небольшие белки, </a:t>
            </a:r>
            <a:r>
              <a:rPr lang="ru-RU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сульфоновые</a:t>
            </a: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кислоты, </a:t>
            </a:r>
            <a:r>
              <a:rPr lang="ru-RU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галогенированные</a:t>
            </a: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кислоты и неорганические соли свинца и бериллия. </a:t>
            </a:r>
            <a:endParaRPr lang="ru-RU" dirty="0" smtClean="0">
              <a:solidFill>
                <a:schemeClr val="tx2"/>
              </a:solidFill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 Обратите </a:t>
            </a: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внимание, что большинство веществ, вызывающих сладкий вкус, являются органическими веществами. Особенно интересно, что небольшое изменение химической структуры, например добавление простого радикала, может часто изменять вкус вещества от сладкого к горькому.</a:t>
            </a:r>
            <a:endParaRPr lang="ru-RU" dirty="0">
              <a:solidFill>
                <a:schemeClr val="tx2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4601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Times New Roman"/>
                <a:ea typeface="Calibri"/>
              </a:rPr>
              <a:t>Горький вкус.</a:t>
            </a: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</a:rPr>
              <a:t> Как и для сладкого вкуса, нет единственного химического вещества, вызывающего горький вкус</a:t>
            </a:r>
            <a:r>
              <a:rPr lang="ru-RU" dirty="0" smtClean="0">
                <a:solidFill>
                  <a:schemeClr val="tx2"/>
                </a:solidFill>
                <a:latin typeface="Times New Roman"/>
                <a:ea typeface="Calibri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/>
                <a:ea typeface="Calibri"/>
              </a:rPr>
              <a:t>Все вещества </a:t>
            </a: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</a:rPr>
              <a:t>горького вкуса являются органическими веществами. </a:t>
            </a:r>
            <a:endParaRPr lang="ru-RU" dirty="0" smtClean="0">
              <a:solidFill>
                <a:schemeClr val="tx2"/>
              </a:solidFill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Times New Roman"/>
                <a:ea typeface="Calibri"/>
              </a:rPr>
              <a:t>О</a:t>
            </a:r>
            <a:r>
              <a:rPr lang="ru-RU" b="1" dirty="0" smtClean="0">
                <a:solidFill>
                  <a:schemeClr val="tx2"/>
                </a:solidFill>
                <a:latin typeface="Times New Roman"/>
                <a:ea typeface="Calibri"/>
              </a:rPr>
              <a:t>щущения </a:t>
            </a:r>
            <a:r>
              <a:rPr lang="ru-RU" b="1" dirty="0">
                <a:solidFill>
                  <a:schemeClr val="tx2"/>
                </a:solidFill>
                <a:latin typeface="Times New Roman"/>
                <a:ea typeface="Calibri"/>
              </a:rPr>
              <a:t>горького вкуса вызывают два особых класса веществ: </a:t>
            </a:r>
            <a:endParaRPr lang="ru-RU" b="1" dirty="0" smtClean="0">
              <a:solidFill>
                <a:schemeClr val="tx2"/>
              </a:solidFill>
              <a:latin typeface="Times New Roman"/>
              <a:ea typeface="Calibri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  <a:ea typeface="Calibri"/>
              </a:rPr>
              <a:t>длинноцепочечные </a:t>
            </a: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</a:rPr>
              <a:t>органические вещества, содержащие азот</a:t>
            </a:r>
            <a:r>
              <a:rPr lang="ru-RU" dirty="0" smtClean="0">
                <a:solidFill>
                  <a:schemeClr val="tx2"/>
                </a:solidFill>
                <a:latin typeface="Times New Roman"/>
                <a:ea typeface="Calibri"/>
              </a:rPr>
              <a:t>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/>
                </a:solidFill>
                <a:latin typeface="Times New Roman"/>
                <a:ea typeface="Calibri"/>
              </a:rPr>
              <a:t> алкалоиды</a:t>
            </a: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</a:rPr>
              <a:t>. Алкалоиды содержатся во многих лекарствах, используемых в медицине, например в хинине, кофеине, стрихнине и никотине. Некоторые вещества, сначала сладкие на вкус, имеют горькое послевкусие.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197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 Вкус </a:t>
            </a:r>
            <a:r>
              <a:rPr lang="ru-RU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умами.</a:t>
            </a: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Умами — японское слово (означающее «очень вкусный»), указывающее на приятное вкусовое ощущение, которое качественно отличается от кислого, соленого, сладкого или горького. </a:t>
            </a:r>
            <a:endParaRPr lang="ru-RU" dirty="0" smtClean="0">
              <a:solidFill>
                <a:schemeClr val="tx2"/>
              </a:solidFill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 Умами </a:t>
            </a: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— основной вкус пищи, содержащей L-</a:t>
            </a:r>
            <a:r>
              <a:rPr lang="ru-RU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глутамат</a:t>
            </a: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, например экстракты мяса и выдержанный сыр, и некоторые физиологи считают его отдельной, пятой категорией первичных вкусовых стимулов. </a:t>
            </a:r>
            <a:endParaRPr lang="ru-RU" dirty="0" smtClean="0">
              <a:solidFill>
                <a:schemeClr val="tx2"/>
              </a:solidFill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Вкусовой </a:t>
            </a: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рецептор для L-</a:t>
            </a:r>
            <a:r>
              <a:rPr lang="ru-RU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глутамата</a:t>
            </a: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, возможно, связан с одним из </a:t>
            </a:r>
            <a:r>
              <a:rPr lang="ru-RU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глутаматных</a:t>
            </a: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рецепторов, </a:t>
            </a:r>
            <a:r>
              <a:rPr lang="ru-RU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экспрессируемых</a:t>
            </a: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в нервных синапсах мозга. </a:t>
            </a:r>
            <a:endParaRPr lang="ru-RU" dirty="0">
              <a:solidFill>
                <a:schemeClr val="tx2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3043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Расположение вкусовых сосочков на языке</a:t>
            </a:r>
            <a:r>
              <a:rPr lang="ru-RU" sz="4000" dirty="0">
                <a:ea typeface="Calibri"/>
                <a:cs typeface="Times New Roman"/>
              </a:rPr>
              <a:t/>
            </a:r>
            <a:br>
              <a:rPr lang="ru-RU" sz="40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4" name="Объект 3" descr="Расположение вкусовых сосочков на языке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44824"/>
            <a:ext cx="5472608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6189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Bef>
                <a:spcPct val="20000"/>
              </a:spcBef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2.Чистые и смешанные вкусы веществ.</a:t>
            </a:r>
            <a:r>
              <a:rPr lang="ru-RU" sz="1800" dirty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Чистые </a:t>
            </a:r>
            <a:r>
              <a:rPr lang="ru-RU" dirty="0">
                <a:solidFill>
                  <a:schemeClr val="tx2"/>
                </a:solidFill>
                <a:latin typeface="Times New Roman"/>
                <a:ea typeface="Times New Roman"/>
              </a:rPr>
              <a:t>вкусовые ощущения у человека одинаковы. Например, наши рецепторы одинаково улавливают чистый горький одинаково, не зависимо от его происхождения. Различается только его сильное или слабое воздействие.</a:t>
            </a:r>
            <a:br>
              <a:rPr lang="ru-RU" dirty="0">
                <a:solidFill>
                  <a:schemeClr val="tx2"/>
                </a:solidFill>
                <a:latin typeface="Times New Roman"/>
                <a:ea typeface="Times New Roman"/>
              </a:rPr>
            </a:br>
            <a:r>
              <a:rPr lang="ru-RU" dirty="0">
                <a:solidFill>
                  <a:schemeClr val="tx2"/>
                </a:solidFill>
                <a:latin typeface="Times New Roman"/>
                <a:ea typeface="Times New Roman"/>
              </a:rPr>
              <a:t>  Поэтому, нельзя говорить о нескольких видах горького, сладкого или соленого. Можно констатировать лишь интенсивность ощущений: более яркий или более блеклый вкус. При этом нужно отметить, что чистый соленый может быть только у поваренной соли. Все другие соленые вкусы различаются только по интенсивности.</a:t>
            </a:r>
            <a:br>
              <a:rPr lang="ru-RU" dirty="0">
                <a:solidFill>
                  <a:schemeClr val="tx2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schemeClr val="tx2"/>
                </a:solidFill>
                <a:latin typeface="Times New Roman"/>
                <a:ea typeface="Times New Roman"/>
              </a:rPr>
              <a:t> Смешанные</a:t>
            </a:r>
            <a:r>
              <a:rPr lang="ru-RU" dirty="0">
                <a:solidFill>
                  <a:schemeClr val="tx2"/>
                </a:solidFill>
                <a:latin typeface="Times New Roman"/>
                <a:ea typeface="Times New Roman"/>
              </a:rPr>
              <a:t> - происходят при соединении нескольких чистых. При этом и возникают разнообразные ощущения, которые улавливают наши рецепторы.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055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</a:rPr>
              <a:t>3. Строение вкусового анализатора.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https://cf.ppt-online.org/files/slide/a/aedYjCLAy02P8UKRx3Ik64rfHMEhSXOiWpNmT9/slide-2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757" y="1600200"/>
            <a:ext cx="6042485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51441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1112</Words>
  <Application>Microsoft Office PowerPoint</Application>
  <PresentationFormat>Экран (4:3)</PresentationFormat>
  <Paragraphs>76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РАЗДЕЛ 1. ХИМИЯ ВКУСА И АРОМАТА  Тема 1.1. Природа вкуса  </vt:lpstr>
      <vt:lpstr>1.Основные вкусовые ощущения человека.  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Расположение вкусовых сосочков на языке </vt:lpstr>
      <vt:lpstr>2.Чистые и смешанные вкусы веществ. </vt:lpstr>
      <vt:lpstr>3. Строение вкусового анализатора.</vt:lpstr>
      <vt:lpstr>Презентация PowerPoint</vt:lpstr>
      <vt:lpstr>Презентация PowerPoint</vt:lpstr>
      <vt:lpstr>Презентация PowerPoint</vt:lpstr>
      <vt:lpstr>4.Факторы, влияющие на появление разного вкуса у вещества. </vt:lpstr>
      <vt:lpstr>Презентация PowerPoint</vt:lpstr>
      <vt:lpstr>2.структурные изменения вещества в результате мутаротации;  </vt:lpstr>
      <vt:lpstr>Презентация PowerPoint</vt:lpstr>
      <vt:lpstr>Презентация PowerPoint</vt:lpstr>
      <vt:lpstr>3. таутомерные превращения. </vt:lpstr>
      <vt:lpstr>Презентация PowerPoint</vt:lpstr>
      <vt:lpstr>Презентация PowerPoint</vt:lpstr>
      <vt:lpstr>Механизмы вкусового ощущения. </vt:lpstr>
      <vt:lpstr>5. Исследование механизма вкусового ощущения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РАЗДЕЛ 1. ХИМИЯ ВКУСА И АРОМАТА  Тема 1.1. Природа вкуса  </dc:title>
  <dc:creator>Admin</dc:creator>
  <cp:lastModifiedBy>Admin</cp:lastModifiedBy>
  <cp:revision>5</cp:revision>
  <dcterms:created xsi:type="dcterms:W3CDTF">2020-09-14T12:09:52Z</dcterms:created>
  <dcterms:modified xsi:type="dcterms:W3CDTF">2020-09-14T13:05:24Z</dcterms:modified>
</cp:coreProperties>
</file>